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4" r:id="rId9"/>
    <p:sldId id="265" r:id="rId10"/>
    <p:sldId id="266" r:id="rId11"/>
    <p:sldId id="267" r:id="rId12"/>
    <p:sldId id="263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1264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5102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98185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411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58086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20271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92203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1968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8594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2800" b="1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8295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933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94198"/>
            <a:ext cx="9692640" cy="1397124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CDC2F7C2-2F3B-481B-842C-D0F256097E65}" type="datetimeFigureOut">
              <a:rPr lang="zh-TW" altLang="en-US" smtClean="0"/>
              <a:t>2022/10/5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CEEA11E9-9D17-44EB-A203-5125242E65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318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6420E7-B887-4F51-968E-41FE64A42A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新版測試報告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216855C-13FC-44B7-9D3B-6C49D890A9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1450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95A054E9-A375-43EA-9E1E-AC2470C0AD9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807" y="0"/>
            <a:ext cx="8340707" cy="468223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956" y="1276138"/>
            <a:ext cx="790634" cy="3562192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熱衰退測試曲線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623C0A7F-1DF5-4B38-8E59-8852B45BD70F}"/>
              </a:ext>
            </a:extLst>
          </p:cNvPr>
          <p:cNvCxnSpPr>
            <a:cxnSpLocks/>
          </p:cNvCxnSpPr>
          <p:nvPr/>
        </p:nvCxnSpPr>
        <p:spPr>
          <a:xfrm>
            <a:off x="8531440" y="1609077"/>
            <a:ext cx="0" cy="36398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CA7C7E1-4CC6-4C39-94BE-C468FA6EF54B}"/>
              </a:ext>
            </a:extLst>
          </p:cNvPr>
          <p:cNvSpPr txBox="1"/>
          <p:nvPr/>
        </p:nvSpPr>
        <p:spPr>
          <a:xfrm>
            <a:off x="2246050" y="5829650"/>
            <a:ext cx="8762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10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分鐘後因為熱衰退原因，太陽能板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Pmax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剩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8.28W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，且現在電壓點飄到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9V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左右，整整差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2V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，如果此時繼續追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11.25V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，輸出功率更只剩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6W</a:t>
            </a: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412C5BB-3F28-4720-8804-37C09ABE64E2}"/>
              </a:ext>
            </a:extLst>
          </p:cNvPr>
          <p:cNvSpPr txBox="1"/>
          <p:nvPr/>
        </p:nvSpPr>
        <p:spPr>
          <a:xfrm>
            <a:off x="8131946" y="526296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11.25V</a:t>
            </a:r>
            <a:endParaRPr lang="zh-TW" altLang="en-US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01B88442-4048-422E-9F94-FC6E43E2557A}"/>
              </a:ext>
            </a:extLst>
          </p:cNvPr>
          <p:cNvCxnSpPr>
            <a:cxnSpLocks/>
          </p:cNvCxnSpPr>
          <p:nvPr/>
        </p:nvCxnSpPr>
        <p:spPr>
          <a:xfrm>
            <a:off x="8531440" y="1609077"/>
            <a:ext cx="591107" cy="0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864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728" y="1372253"/>
            <a:ext cx="790634" cy="3562192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熱衰退測試曲線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CA7C7E1-4CC6-4C39-94BE-C468FA6EF54B}"/>
              </a:ext>
            </a:extLst>
          </p:cNvPr>
          <p:cNvSpPr txBox="1"/>
          <p:nvPr/>
        </p:nvSpPr>
        <p:spPr>
          <a:xfrm>
            <a:off x="2179202" y="4837642"/>
            <a:ext cx="87622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在不同溫度下，幾乎每塊都會飄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2-3V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在這樣的條件下，我們是無法用固定電壓去抓最大功率點，且現在只有溫度這個變因，實際上在外頭還有太陽大小的變因，有可能今天因為光照亮不同，最大功率點也會飄，唯一解決辦法就是用微控器去計算功率，來追蹤電壓點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3196DE8-2AFB-4FF8-9DC1-9014A349057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591" y="1"/>
            <a:ext cx="3592470" cy="2020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25ED70B0-38DC-413A-BADE-F6D122A107D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601" y="3648"/>
            <a:ext cx="3592470" cy="20167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8F3EFD97-0227-4FFC-81B6-C552ADD1A887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>
            <a:off x="6019061" y="1010180"/>
            <a:ext cx="1082540" cy="182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圖片 12">
            <a:extLst>
              <a:ext uri="{FF2B5EF4-FFF2-40B4-BE49-F238E27FC236}">
                <a16:creationId xmlns:a16="http://schemas.microsoft.com/office/drawing/2014/main" id="{F9473208-D7B0-4EE7-981F-F5B2571E514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590" y="2143171"/>
            <a:ext cx="3592468" cy="2020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FE69BB54-D216-4CFF-B691-9189AF7C802D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603" y="2143171"/>
            <a:ext cx="3592468" cy="20203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085FC822-35B9-417E-BCB3-C1E2184DC929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6019058" y="3153350"/>
            <a:ext cx="108254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799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357" y="209722"/>
            <a:ext cx="9692640" cy="96213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結論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22FF5AA-CDF1-48CC-9080-1D28A3277123}"/>
              </a:ext>
            </a:extLst>
          </p:cNvPr>
          <p:cNvSpPr txBox="1"/>
          <p:nvPr/>
        </p:nvSpPr>
        <p:spPr>
          <a:xfrm>
            <a:off x="772357" y="1171852"/>
            <a:ext cx="101699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圖表總共呈現三塊不同的板子，分別是舊板、新板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(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有超級電容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)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、新板無超級電容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舊板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: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 舊板的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IC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因為本身並沒有追蹤最大功率功能，所以輸入功率的電壓點是由接收功率裝置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(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手機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)</a:t>
            </a:r>
          </a:p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輸入的功率所決定，會因為輸入的功率大小不同電壓點而有所變化，這塊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IC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輸出最大功率為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5V1A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5W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的功率，本測試用手機測試，表現正常，雖沒在太陽能板最大功率點，但還在可用的範圍。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電路架構如下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DF2E1518-3264-4ABE-8C65-02ED0DD21C14}"/>
              </a:ext>
            </a:extLst>
          </p:cNvPr>
          <p:cNvGrpSpPr/>
          <p:nvPr/>
        </p:nvGrpSpPr>
        <p:grpSpPr>
          <a:xfrm>
            <a:off x="772357" y="3663959"/>
            <a:ext cx="4921038" cy="541538"/>
            <a:chOff x="3715457" y="4350058"/>
            <a:chExt cx="4921038" cy="541538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0F88AA97-6DE1-4DB4-A948-DE64A5FB1842}"/>
                </a:ext>
              </a:extLst>
            </p:cNvPr>
            <p:cNvSpPr/>
            <p:nvPr/>
          </p:nvSpPr>
          <p:spPr>
            <a:xfrm>
              <a:off x="3715457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太陽能</a:t>
              </a: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46724A3C-13A9-43AE-A8D2-C2112EAB3A08}"/>
                </a:ext>
              </a:extLst>
            </p:cNvPr>
            <p:cNvSpPr/>
            <p:nvPr/>
          </p:nvSpPr>
          <p:spPr>
            <a:xfrm>
              <a:off x="5447932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快充</a:t>
              </a:r>
              <a:r>
                <a:rPr lang="en-US" altLang="zh-TW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IC</a:t>
              </a:r>
              <a:endParaRPr lang="zh-TW" altLang="en-US" dirty="0">
                <a:solidFill>
                  <a:schemeClr val="tx1"/>
                </a:solidFill>
                <a:latin typeface="GenSenRounded JP R" panose="020B0500000000000000" pitchFamily="34" charset="-128"/>
                <a:ea typeface="GenSenRounded JP R" panose="020B0500000000000000" pitchFamily="34" charset="-128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547FBA82-A210-4E47-870A-9FD2E9276AB6}"/>
                </a:ext>
              </a:extLst>
            </p:cNvPr>
            <p:cNvSpPr/>
            <p:nvPr/>
          </p:nvSpPr>
          <p:spPr>
            <a:xfrm>
              <a:off x="7411377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USB</a:t>
              </a:r>
              <a:endParaRPr lang="zh-TW" altLang="en-US" dirty="0">
                <a:solidFill>
                  <a:schemeClr val="tx1"/>
                </a:solidFill>
                <a:latin typeface="GenSenRounded JP R" panose="020B0500000000000000" pitchFamily="34" charset="-128"/>
                <a:ea typeface="GenSenRounded JP R" panose="020B0500000000000000" pitchFamily="34" charset="-128"/>
              </a:endParaRPr>
            </a:p>
          </p:txBody>
        </p:sp>
        <p:cxnSp>
          <p:nvCxnSpPr>
            <p:cNvPr id="30" name="直線接點 29">
              <a:extLst>
                <a:ext uri="{FF2B5EF4-FFF2-40B4-BE49-F238E27FC236}">
                  <a16:creationId xmlns:a16="http://schemas.microsoft.com/office/drawing/2014/main" id="{4287F573-B774-4A6A-9387-0FE7C7A9CE68}"/>
                </a:ext>
              </a:extLst>
            </p:cNvPr>
            <p:cNvCxnSpPr>
              <a:cxnSpLocks/>
            </p:cNvCxnSpPr>
            <p:nvPr/>
          </p:nvCxnSpPr>
          <p:spPr>
            <a:xfrm>
              <a:off x="4940575" y="4620827"/>
              <a:ext cx="507357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線接點 31">
              <a:extLst>
                <a:ext uri="{FF2B5EF4-FFF2-40B4-BE49-F238E27FC236}">
                  <a16:creationId xmlns:a16="http://schemas.microsoft.com/office/drawing/2014/main" id="{45BA979D-54F8-4C7D-B7E1-3D09BC14B9EF}"/>
                </a:ext>
              </a:extLst>
            </p:cNvPr>
            <p:cNvCxnSpPr>
              <a:cxnSpLocks/>
              <a:stCxn id="28" idx="3"/>
              <a:endCxn id="29" idx="1"/>
            </p:cNvCxnSpPr>
            <p:nvPr/>
          </p:nvCxnSpPr>
          <p:spPr>
            <a:xfrm>
              <a:off x="6673050" y="4620827"/>
              <a:ext cx="738327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22714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32169"/>
            <a:ext cx="9692640" cy="96213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結論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22FF5AA-CDF1-48CC-9080-1D28A3277123}"/>
              </a:ext>
            </a:extLst>
          </p:cNvPr>
          <p:cNvSpPr txBox="1"/>
          <p:nvPr/>
        </p:nvSpPr>
        <p:spPr>
          <a:xfrm>
            <a:off x="772357" y="1171852"/>
            <a:ext cx="101699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新板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(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有超級電容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):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 因為舊板無法儲電且輸出大於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5W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的功率，所以新板加上超級電容且有快充協議的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IC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，並且在前端做最大功率追蹤，電路架構如下，因為在上述熱衰退測試發現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PMAX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電壓點會飄，所以最大功率追蹤裝置追錯電壓點，造成最後反倒只能輸出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5W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，如果想追到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PMAX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勢必要上微控器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ECE3C0A9-7AB0-417F-8E49-FCD7930D0F15}"/>
              </a:ext>
            </a:extLst>
          </p:cNvPr>
          <p:cNvGrpSpPr/>
          <p:nvPr/>
        </p:nvGrpSpPr>
        <p:grpSpPr>
          <a:xfrm>
            <a:off x="772357" y="2558989"/>
            <a:ext cx="7793116" cy="1336090"/>
            <a:chOff x="843379" y="4350058"/>
            <a:chExt cx="7793116" cy="133609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37028E8A-5FDC-4C21-AFDE-0CA72CB91666}"/>
                </a:ext>
              </a:extLst>
            </p:cNvPr>
            <p:cNvSpPr/>
            <p:nvPr/>
          </p:nvSpPr>
          <p:spPr>
            <a:xfrm>
              <a:off x="843379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太陽能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FD51F31-BB42-4268-9069-902ECE7939F7}"/>
                </a:ext>
              </a:extLst>
            </p:cNvPr>
            <p:cNvSpPr/>
            <p:nvPr/>
          </p:nvSpPr>
          <p:spPr>
            <a:xfrm>
              <a:off x="2602638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最大功率追蹤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6D1B4E6-EBF8-4680-9553-76AE67DB815B}"/>
                </a:ext>
              </a:extLst>
            </p:cNvPr>
            <p:cNvSpPr/>
            <p:nvPr/>
          </p:nvSpPr>
          <p:spPr>
            <a:xfrm>
              <a:off x="4033423" y="5144610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超級電容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5B40C67-B8F5-40B8-8F19-CD427D871183}"/>
                </a:ext>
              </a:extLst>
            </p:cNvPr>
            <p:cNvSpPr/>
            <p:nvPr/>
          </p:nvSpPr>
          <p:spPr>
            <a:xfrm>
              <a:off x="5447932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快充</a:t>
              </a:r>
              <a:r>
                <a:rPr lang="en-US" altLang="zh-TW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IC</a:t>
              </a:r>
              <a:endParaRPr lang="zh-TW" altLang="en-US" dirty="0">
                <a:solidFill>
                  <a:schemeClr val="tx1"/>
                </a:solidFill>
                <a:latin typeface="GenSenRounded JP R" panose="020B0500000000000000" pitchFamily="34" charset="-128"/>
                <a:ea typeface="GenSenRounded JP R" panose="020B0500000000000000" pitchFamily="34" charset="-128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7349C4F4-D5FA-4E00-B712-B413ACBFB396}"/>
                </a:ext>
              </a:extLst>
            </p:cNvPr>
            <p:cNvSpPr/>
            <p:nvPr/>
          </p:nvSpPr>
          <p:spPr>
            <a:xfrm>
              <a:off x="7411377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USB</a:t>
              </a:r>
              <a:endParaRPr lang="zh-TW" altLang="en-US" dirty="0">
                <a:solidFill>
                  <a:schemeClr val="tx1"/>
                </a:solidFill>
                <a:latin typeface="GenSenRounded JP R" panose="020B0500000000000000" pitchFamily="34" charset="-128"/>
                <a:ea typeface="GenSenRounded JP R" panose="020B0500000000000000" pitchFamily="34" charset="-128"/>
              </a:endParaRPr>
            </a:p>
          </p:txBody>
        </p: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0ED5FDB4-EE2F-46C9-BDF2-5BD3B769B9F4}"/>
                </a:ext>
              </a:extLst>
            </p:cNvPr>
            <p:cNvCxnSpPr>
              <a:stCxn id="4" idx="3"/>
              <a:endCxn id="6" idx="1"/>
            </p:cNvCxnSpPr>
            <p:nvPr/>
          </p:nvCxnSpPr>
          <p:spPr>
            <a:xfrm>
              <a:off x="2068497" y="4620827"/>
              <a:ext cx="534141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線接點 11">
              <a:extLst>
                <a:ext uri="{FF2B5EF4-FFF2-40B4-BE49-F238E27FC236}">
                  <a16:creationId xmlns:a16="http://schemas.microsoft.com/office/drawing/2014/main" id="{078FB203-A7DB-436A-8468-1AC09341F3CB}"/>
                </a:ext>
              </a:extLst>
            </p:cNvPr>
            <p:cNvCxnSpPr>
              <a:cxnSpLocks/>
              <a:stCxn id="6" idx="3"/>
              <a:endCxn id="8" idx="1"/>
            </p:cNvCxnSpPr>
            <p:nvPr/>
          </p:nvCxnSpPr>
          <p:spPr>
            <a:xfrm>
              <a:off x="3827756" y="4620827"/>
              <a:ext cx="1620176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線接點 14">
              <a:extLst>
                <a:ext uri="{FF2B5EF4-FFF2-40B4-BE49-F238E27FC236}">
                  <a16:creationId xmlns:a16="http://schemas.microsoft.com/office/drawing/2014/main" id="{20DE79DD-76F5-452F-85A7-EF3E9FA3CDF4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6673050" y="4620827"/>
              <a:ext cx="738327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接點 17">
              <a:extLst>
                <a:ext uri="{FF2B5EF4-FFF2-40B4-BE49-F238E27FC236}">
                  <a16:creationId xmlns:a16="http://schemas.microsoft.com/office/drawing/2014/main" id="{2F32F93A-AF89-4E18-AB77-692C33B44FC3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>
              <a:off x="4645982" y="4620827"/>
              <a:ext cx="0" cy="52378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7346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32169"/>
            <a:ext cx="9692640" cy="96213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結論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22FF5AA-CDF1-48CC-9080-1D28A3277123}"/>
              </a:ext>
            </a:extLst>
          </p:cNvPr>
          <p:cNvSpPr txBox="1"/>
          <p:nvPr/>
        </p:nvSpPr>
        <p:spPr>
          <a:xfrm>
            <a:off x="772357" y="1171852"/>
            <a:ext cx="101699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新板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(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無超級電容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):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 因為上述原因，所以想嘗試如果不追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PMAX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直接上快充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IC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，且沒有超級電容的條件是否會有比較好的結果，最後輸出可以達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7W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，比舊板多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2W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，追究其原因是因為快充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IC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把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USB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輸出電壓提高，太陽板因為沒追功率點電壓下降，雙方交際在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7V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左右的位置，一方面因為幾乎沒有電壓轉換，所以快充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IC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的效率高達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98%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，另一方面因為快充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IC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提升電壓，造成太陽能板電壓被拉下去的值沒有先前舊板來的高，所以太陽板自身輸出的功率也比先前來的大，但還是會因為沒有超級電容造成電無儲存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ECE3C0A9-7AB0-417F-8E49-FCD7930D0F15}"/>
              </a:ext>
            </a:extLst>
          </p:cNvPr>
          <p:cNvGrpSpPr/>
          <p:nvPr/>
        </p:nvGrpSpPr>
        <p:grpSpPr>
          <a:xfrm>
            <a:off x="865573" y="3091649"/>
            <a:ext cx="5152008" cy="541538"/>
            <a:chOff x="3484487" y="4350058"/>
            <a:chExt cx="5152008" cy="54153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37028E8A-5FDC-4C21-AFDE-0CA72CB91666}"/>
                </a:ext>
              </a:extLst>
            </p:cNvPr>
            <p:cNvSpPr/>
            <p:nvPr/>
          </p:nvSpPr>
          <p:spPr>
            <a:xfrm>
              <a:off x="3484487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太陽能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5B40C67-B8F5-40B8-8F19-CD427D871183}"/>
                </a:ext>
              </a:extLst>
            </p:cNvPr>
            <p:cNvSpPr/>
            <p:nvPr/>
          </p:nvSpPr>
          <p:spPr>
            <a:xfrm>
              <a:off x="5447932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快充</a:t>
              </a:r>
              <a:r>
                <a:rPr lang="en-US" altLang="zh-TW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IC</a:t>
              </a:r>
              <a:endParaRPr lang="zh-TW" altLang="en-US" dirty="0">
                <a:solidFill>
                  <a:schemeClr val="tx1"/>
                </a:solidFill>
                <a:latin typeface="GenSenRounded JP R" panose="020B0500000000000000" pitchFamily="34" charset="-128"/>
                <a:ea typeface="GenSenRounded JP R" panose="020B0500000000000000" pitchFamily="34" charset="-128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7349C4F4-D5FA-4E00-B712-B413ACBFB396}"/>
                </a:ext>
              </a:extLst>
            </p:cNvPr>
            <p:cNvSpPr/>
            <p:nvPr/>
          </p:nvSpPr>
          <p:spPr>
            <a:xfrm>
              <a:off x="7411377" y="4350058"/>
              <a:ext cx="1225118" cy="5415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chemeClr val="tx1"/>
                  </a:solidFill>
                  <a:latin typeface="GenSenRounded JP R" panose="020B0500000000000000" pitchFamily="34" charset="-128"/>
                  <a:ea typeface="GenSenRounded JP R" panose="020B0500000000000000" pitchFamily="34" charset="-128"/>
                </a:rPr>
                <a:t>USB</a:t>
              </a:r>
              <a:endParaRPr lang="zh-TW" altLang="en-US" dirty="0">
                <a:solidFill>
                  <a:schemeClr val="tx1"/>
                </a:solidFill>
                <a:latin typeface="GenSenRounded JP R" panose="020B0500000000000000" pitchFamily="34" charset="-128"/>
                <a:ea typeface="GenSenRounded JP R" panose="020B0500000000000000" pitchFamily="34" charset="-128"/>
              </a:endParaRPr>
            </a:p>
          </p:txBody>
        </p: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0ED5FDB4-EE2F-46C9-BDF2-5BD3B769B9F4}"/>
                </a:ext>
              </a:extLst>
            </p:cNvPr>
            <p:cNvCxnSpPr>
              <a:cxnSpLocks/>
              <a:stCxn id="4" idx="3"/>
              <a:endCxn id="8" idx="1"/>
            </p:cNvCxnSpPr>
            <p:nvPr/>
          </p:nvCxnSpPr>
          <p:spPr>
            <a:xfrm>
              <a:off x="4709605" y="4620827"/>
              <a:ext cx="738327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線接點 14">
              <a:extLst>
                <a:ext uri="{FF2B5EF4-FFF2-40B4-BE49-F238E27FC236}">
                  <a16:creationId xmlns:a16="http://schemas.microsoft.com/office/drawing/2014/main" id="{20DE79DD-76F5-452F-85A7-EF3E9FA3CDF4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6673050" y="4620827"/>
              <a:ext cx="738327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7F4906C-8E3B-462B-85CF-08B945BA9A9F}"/>
              </a:ext>
            </a:extLst>
          </p:cNvPr>
          <p:cNvSpPr txBox="1"/>
          <p:nvPr/>
        </p:nvSpPr>
        <p:spPr>
          <a:xfrm>
            <a:off x="772357" y="4466947"/>
            <a:ext cx="101699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舊板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: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 輸出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5V1A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 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5W</a:t>
            </a:r>
          </a:p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新板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(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有超級電容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):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 不固定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新板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(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無超級電容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):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 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7V1A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 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7W</a:t>
            </a:r>
          </a:p>
        </p:txBody>
      </p:sp>
    </p:spTree>
    <p:extLst>
      <p:ext uri="{BB962C8B-B14F-4D97-AF65-F5344CB8AC3E}">
        <p14:creationId xmlns:p14="http://schemas.microsoft.com/office/powerpoint/2010/main" val="771215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32169"/>
            <a:ext cx="9692640" cy="96213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結論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22FF5AA-CDF1-48CC-9080-1D28A3277123}"/>
              </a:ext>
            </a:extLst>
          </p:cNvPr>
          <p:cNvSpPr txBox="1"/>
          <p:nvPr/>
        </p:nvSpPr>
        <p:spPr>
          <a:xfrm>
            <a:off x="772357" y="1171852"/>
            <a:ext cx="101699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如果想要輸出效率可以到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90%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且加上超級電容儲電，一定要上微控器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微控器優點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追蹤最大功率點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管理分配電流路徑，如果使用者正在用，優先給裝置充電，超級電容不用分配那麼多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管理超級電容充電電流，不至於讓超級電容一瞬間開機時把電壓拉低而無法工作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跟裝置溝通能提供多大電流，如果太陽不大就不提供大電流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開發週期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: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 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2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個月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5B9D4874-06D2-46A9-A990-FFF25CA0A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125" y="3429000"/>
            <a:ext cx="4305070" cy="3073930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C7677A79-8786-49AC-B8DB-CFF2C813D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65" y="3751901"/>
            <a:ext cx="5455639" cy="3073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4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E777B2-BCD8-47FD-AF09-C07B4DDC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310718"/>
            <a:ext cx="9692640" cy="936720"/>
          </a:xfrm>
        </p:spPr>
        <p:txBody>
          <a:bodyPr/>
          <a:lstStyle/>
          <a:p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舊板測試曲線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IN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V&amp;I /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OUT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V&amp;I - T</a:t>
            </a:r>
            <a:endParaRPr lang="zh-TW" altLang="en-US" dirty="0">
              <a:latin typeface="GenSenRounded JP M" panose="020B0600000000000000" pitchFamily="34" charset="-128"/>
              <a:ea typeface="GenSenRounded JP M" panose="020B0600000000000000" pitchFamily="34" charset="-128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6B1E680-FF02-4FD4-9CCD-B55FA4C32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836" y="1518406"/>
            <a:ext cx="10809421" cy="533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989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042E4E-AF04-4CE8-87E1-5996CC3C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497149"/>
            <a:ext cx="9692640" cy="945598"/>
          </a:xfrm>
        </p:spPr>
        <p:txBody>
          <a:bodyPr/>
          <a:lstStyle/>
          <a:p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舊板測試曲線 </a:t>
            </a:r>
            <a:r>
              <a:rPr lang="en-US" altLang="zh-TW" dirty="0" err="1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mW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/ Efficiency - T</a:t>
            </a:r>
            <a:endParaRPr lang="zh-TW" altLang="en-US" dirty="0">
              <a:latin typeface="GenSenRounded JP M" panose="020B0600000000000000" pitchFamily="34" charset="-128"/>
              <a:ea typeface="GenSenRounded JP M" panose="020B0600000000000000" pitchFamily="34" charset="-128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2D69AD9-8450-4D24-868D-7FC66C232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48" y="1521177"/>
            <a:ext cx="10809421" cy="533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714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1D3D58F-938B-4A76-904E-BAA57687B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0731"/>
            <a:ext cx="12192000" cy="612726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32169"/>
            <a:ext cx="9692640" cy="1397124"/>
          </a:xfrm>
        </p:spPr>
        <p:txBody>
          <a:bodyPr/>
          <a:lstStyle/>
          <a:p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新板測試曲線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IN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V&amp;I /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OUT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V&amp;I - T</a:t>
            </a:r>
            <a:endParaRPr lang="zh-TW" altLang="en-US" dirty="0">
              <a:latin typeface="GenSenRounded JP M" panose="020B0600000000000000" pitchFamily="34" charset="-128"/>
              <a:ea typeface="GenSenRounded JP 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11254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A47F561-543F-4A9C-9F70-20EE9E15C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0731"/>
            <a:ext cx="12192000" cy="612726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32169"/>
            <a:ext cx="9692640" cy="962130"/>
          </a:xfrm>
        </p:spPr>
        <p:txBody>
          <a:bodyPr/>
          <a:lstStyle/>
          <a:p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新板測試曲線 </a:t>
            </a:r>
            <a:r>
              <a:rPr lang="en-US" altLang="zh-TW" dirty="0" err="1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mW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/ Efficiency - T</a:t>
            </a:r>
            <a:endParaRPr lang="zh-TW" altLang="en-US" dirty="0">
              <a:latin typeface="GenSenRounded JP M" panose="020B0600000000000000" pitchFamily="34" charset="-128"/>
              <a:ea typeface="GenSenRounded JP 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7855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458BC57-6EA1-47BB-9DE8-711F02BE3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95" y="545516"/>
            <a:ext cx="12206790" cy="63124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361" y="103191"/>
            <a:ext cx="9692640" cy="1397124"/>
          </a:xfrm>
        </p:spPr>
        <p:txBody>
          <a:bodyPr/>
          <a:lstStyle/>
          <a:p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新板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(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無電容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)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測試曲線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IN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V&amp;I /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OUT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V&amp;I - T</a:t>
            </a:r>
            <a:endParaRPr lang="zh-TW" altLang="en-US" dirty="0">
              <a:latin typeface="GenSenRounded JP M" panose="020B0600000000000000" pitchFamily="34" charset="-128"/>
              <a:ea typeface="GenSenRounded JP 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88291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63C8A3C-048A-49C6-87D2-0AE7085BB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4537"/>
            <a:ext cx="12192000" cy="630346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32169"/>
            <a:ext cx="9692640" cy="962130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新板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(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無電容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)</a:t>
            </a:r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測試曲線 </a:t>
            </a:r>
            <a:r>
              <a:rPr lang="en-US" altLang="zh-TW" dirty="0" err="1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mW</a:t>
            </a:r>
            <a:r>
              <a:rPr lang="en-US" altLang="zh-TW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 / Efficiency - T</a:t>
            </a:r>
            <a:endParaRPr lang="zh-TW" altLang="en-US" dirty="0">
              <a:latin typeface="GenSenRounded JP M" panose="020B0600000000000000" pitchFamily="34" charset="-128"/>
              <a:ea typeface="GenSenRounded JP 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91152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956" y="1276138"/>
            <a:ext cx="790634" cy="3562192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GenSenRounded JP M" panose="020B0600000000000000" pitchFamily="34" charset="-128"/>
                <a:ea typeface="GenSenRounded JP M" panose="020B0600000000000000" pitchFamily="34" charset="-128"/>
              </a:rPr>
              <a:t>熱衰退測試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A44305C-4309-4E27-A5E0-8FFE35233CD0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487"/>
          <a:stretch/>
        </p:blipFill>
        <p:spPr bwMode="auto">
          <a:xfrm>
            <a:off x="2937713" y="32169"/>
            <a:ext cx="7976423" cy="679366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F354A49-3C18-4256-A037-CCF756CCE046}"/>
              </a:ext>
            </a:extLst>
          </p:cNvPr>
          <p:cNvSpPr/>
          <p:nvPr/>
        </p:nvSpPr>
        <p:spPr>
          <a:xfrm>
            <a:off x="8270140" y="275611"/>
            <a:ext cx="1743871" cy="64536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455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C484D-963E-48FA-A51F-6F83D24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956" y="1276138"/>
            <a:ext cx="790634" cy="3562192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熱衰退測試曲線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2D6A1A1-8F1C-4654-8F09-0B5F110B993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5491" y="0"/>
            <a:ext cx="8603204" cy="48383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623C0A7F-1DF5-4B38-8E59-8852B45BD70F}"/>
              </a:ext>
            </a:extLst>
          </p:cNvPr>
          <p:cNvCxnSpPr/>
          <p:nvPr/>
        </p:nvCxnSpPr>
        <p:spPr>
          <a:xfrm>
            <a:off x="8069802" y="1109709"/>
            <a:ext cx="0" cy="412811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CA7C7E1-4CC6-4C39-94BE-C468FA6EF54B}"/>
              </a:ext>
            </a:extLst>
          </p:cNvPr>
          <p:cNvSpPr txBox="1"/>
          <p:nvPr/>
        </p:nvSpPr>
        <p:spPr>
          <a:xfrm>
            <a:off x="5581233" y="5425125"/>
            <a:ext cx="3929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假定我們定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11.25V</a:t>
            </a:r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為最大功率追蹤點</a:t>
            </a:r>
            <a:endParaRPr lang="en-US" altLang="zh-TW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  <a:p>
            <a:r>
              <a:rPr lang="zh-TW" altLang="en-US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此時輸出功率可以到</a:t>
            </a:r>
            <a:r>
              <a:rPr lang="en-US" altLang="zh-TW" dirty="0">
                <a:latin typeface="GenSenRounded JP R" panose="020B0500000000000000" pitchFamily="34" charset="-128"/>
                <a:ea typeface="GenSenRounded JP R" panose="020B0500000000000000" pitchFamily="34" charset="-128"/>
              </a:rPr>
              <a:t>10.3W</a:t>
            </a:r>
            <a:endParaRPr lang="zh-TW" altLang="en-US" dirty="0">
              <a:latin typeface="GenSenRounded JP R" panose="020B0500000000000000" pitchFamily="34" charset="-128"/>
              <a:ea typeface="GenSenRounded JP R" panose="020B0500000000000000" pitchFamily="34" charset="-128"/>
            </a:endParaRP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DCA26864-833C-401E-A391-9B647C988D05}"/>
              </a:ext>
            </a:extLst>
          </p:cNvPr>
          <p:cNvCxnSpPr/>
          <p:nvPr/>
        </p:nvCxnSpPr>
        <p:spPr>
          <a:xfrm>
            <a:off x="8069802" y="1109709"/>
            <a:ext cx="1047565" cy="0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797249"/>
      </p:ext>
    </p:extLst>
  </p:cSld>
  <p:clrMapOvr>
    <a:masterClrMapping/>
  </p:clrMapOvr>
</p:sld>
</file>

<file path=ppt/theme/theme1.xml><?xml version="1.0" encoding="utf-8"?>
<a:theme xmlns:a="http://schemas.openxmlformats.org/drawingml/2006/main" name="視圖">
  <a:themeElements>
    <a:clrScheme name="視圖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視圖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視圖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7B713C7F-58B7-4AE9-B361-B13EB9EC4C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TM03457515[[fn=視圖]]</Template>
  <TotalTime>358</TotalTime>
  <Words>728</Words>
  <Application>Microsoft Office PowerPoint</Application>
  <PresentationFormat>寬螢幕</PresentationFormat>
  <Paragraphs>51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GenSenRounded JP M</vt:lpstr>
      <vt:lpstr>GenSenRounded JP R</vt:lpstr>
      <vt:lpstr>Arial</vt:lpstr>
      <vt:lpstr>Century Schoolbook</vt:lpstr>
      <vt:lpstr>Wingdings 2</vt:lpstr>
      <vt:lpstr>視圖</vt:lpstr>
      <vt:lpstr>新版測試報告</vt:lpstr>
      <vt:lpstr>舊板測試曲線 IN V&amp;I / OUT V&amp;I - T</vt:lpstr>
      <vt:lpstr>舊板測試曲線 mW / Efficiency - T</vt:lpstr>
      <vt:lpstr>新板測試曲線 IN V&amp;I / OUT V&amp;I - T</vt:lpstr>
      <vt:lpstr>新板測試曲線 mW / Efficiency - T</vt:lpstr>
      <vt:lpstr>新板(無電容)測試曲線 IN V&amp;I / OUT V&amp;I - T</vt:lpstr>
      <vt:lpstr>新板(無電容)測試曲線 mW / Efficiency - T</vt:lpstr>
      <vt:lpstr>熱衰退測試</vt:lpstr>
      <vt:lpstr>熱衰退測試曲線</vt:lpstr>
      <vt:lpstr>熱衰退測試曲線</vt:lpstr>
      <vt:lpstr>熱衰退測試曲線</vt:lpstr>
      <vt:lpstr>結論</vt:lpstr>
      <vt:lpstr>結論</vt:lpstr>
      <vt:lpstr>結論</vt:lpstr>
      <vt:lpstr>結論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新版測試報告</dc:title>
  <dc:creator>Andy Cheng</dc:creator>
  <cp:lastModifiedBy>Andy Cheng</cp:lastModifiedBy>
  <cp:revision>16</cp:revision>
  <dcterms:created xsi:type="dcterms:W3CDTF">2022-10-04T19:08:16Z</dcterms:created>
  <dcterms:modified xsi:type="dcterms:W3CDTF">2022-10-05T08:43:37Z</dcterms:modified>
</cp:coreProperties>
</file>

<file path=docProps/thumbnail.jpeg>
</file>